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65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F87-C486-44F6-BE95-E9765FEC06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E000-BB34-44A5-81C0-8300263B2E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F87-C486-44F6-BE95-E9765FEC06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E000-BB34-44A5-81C0-8300263B2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F87-C486-44F6-BE95-E9765FEC06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E000-BB34-44A5-81C0-8300263B2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F87-C486-44F6-BE95-E9765FEC06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E000-BB34-44A5-81C0-8300263B2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F87-C486-44F6-BE95-E9765FEC06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17BE000-BB34-44A5-81C0-8300263B2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F87-C486-44F6-BE95-E9765FEC06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E000-BB34-44A5-81C0-8300263B2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F87-C486-44F6-BE95-E9765FEC06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E000-BB34-44A5-81C0-8300263B2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F87-C486-44F6-BE95-E9765FEC06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E000-BB34-44A5-81C0-8300263B2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F87-C486-44F6-BE95-E9765FEC06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E000-BB34-44A5-81C0-8300263B2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F87-C486-44F6-BE95-E9765FEC06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E000-BB34-44A5-81C0-8300263B2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F87-C486-44F6-BE95-E9765FEC06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E000-BB34-44A5-81C0-8300263B2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9244F87-C486-44F6-BE95-E9765FEC06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17BE000-BB34-44A5-81C0-8300263B2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1974_%D0%B3%D0%BE%D0%B4" TargetMode="External"/><Relationship Id="rId13" Type="http://schemas.openxmlformats.org/officeDocument/2006/relationships/hyperlink" Target="https://ru.wikipedia.org/wiki/%D0%93%D0%B5%D1%80%D0%BE%D0%B9_%D0%A1%D0%BE%D0%B2%D0%B5%D1%82%D1%81%D0%BA%D0%BE%D0%B3%D0%BE_%D0%A1%D0%BE%D1%8E%D0%B7%D0%B0" TargetMode="External"/><Relationship Id="rId18" Type="http://schemas.openxmlformats.org/officeDocument/2006/relationships/hyperlink" Target="https://ru.wikipedia.org/wiki/%D0%9E%D0%B4%D0%B5%D1%81%D1%81%D0%BA%D0%B8%D0%B9_%D0%B2%D0%BE%D0%B5%D0%BD%D0%BD%D1%8B%D0%B9_%D0%BE%D0%BA%D1%80%D1%83%D0%B3" TargetMode="External"/><Relationship Id="rId3" Type="http://schemas.openxmlformats.org/officeDocument/2006/relationships/hyperlink" Target="https://ru.wikipedia.org/wiki/1896_%D0%B3%D0%BE%D0%B4" TargetMode="External"/><Relationship Id="rId21" Type="http://schemas.openxmlformats.org/officeDocument/2006/relationships/hyperlink" Target="https://ru.wikipedia.org/wiki/%D0%A1%D1%82%D0%B0%D0%BB%D0%B8%D0%BD,_%D0%98%D0%BE%D1%81%D0%B8%D1%84_%D0%92%D0%B8%D1%81%D1%81%D0%B0%D1%80%D0%B8%D0%BE%D0%BD%D0%BE%D0%B2%D0%B8%D1%87" TargetMode="External"/><Relationship Id="rId7" Type="http://schemas.openxmlformats.org/officeDocument/2006/relationships/hyperlink" Target="https://ru.wikipedia.org/wiki/18_%D0%B8%D1%8E%D0%BD%D1%8F" TargetMode="External"/><Relationship Id="rId12" Type="http://schemas.openxmlformats.org/officeDocument/2006/relationships/hyperlink" Target="https://ru.wikipedia.org/wiki/%D0%9C%D0%B0%D1%80%D1%88%D0%B0%D0%BB_%D0%A1%D0%BE%D0%B2%D0%B5%D1%82%D1%81%D0%BA%D0%BE%D0%B3%D0%BE_%D0%A1%D0%BE%D1%8E%D0%B7%D0%B0" TargetMode="External"/><Relationship Id="rId17" Type="http://schemas.openxmlformats.org/officeDocument/2006/relationships/hyperlink" Target="https://ru.wikipedia.org/wiki/%D0%92%D0%B5%D0%BB%D0%B8%D0%BA%D0%B0%D1%8F_%D0%9E%D1%82%D0%B5%D1%87%D0%B5%D1%81%D1%82%D0%B2%D0%B5%D0%BD%D0%BD%D0%B0%D1%8F_%D0%B2%D0%BE%D0%B9%D0%BD%D0%B0" TargetMode="External"/><Relationship Id="rId25" Type="http://schemas.openxmlformats.org/officeDocument/2006/relationships/image" Target="../media/image4.jpeg"/><Relationship Id="rId2" Type="http://schemas.openxmlformats.org/officeDocument/2006/relationships/hyperlink" Target="https://ru.wikipedia.org/wiki/1_%D0%B4%D0%B5%D0%BA%D0%B0%D0%B1%D1%80%D1%8F" TargetMode="External"/><Relationship Id="rId16" Type="http://schemas.openxmlformats.org/officeDocument/2006/relationships/hyperlink" Target="https://ru.wikipedia.org/wiki/%D0%9C%D0%B8%D0%BD%D0%B8%D1%81%D1%82%D1%80_%D0%BE%D0%B1%D0%BE%D1%80%D0%BE%D0%BD%D1%8B_%D0%A1%D0%A1%D0%A1%D0%A0" TargetMode="External"/><Relationship Id="rId20" Type="http://schemas.openxmlformats.org/officeDocument/2006/relationships/hyperlink" Target="https://ru.wikipedia.org/wiki/%D0%92%D0%BE%D0%B5%D0%BD%D0%BD%D1%8B%D0%B9_%D0%BE%D0%BA%D1%80%D1%83%D0%B3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ru.wikipedia.org/wiki/%D0%A0%D0%BE%D1%81%D1%81%D0%B8%D0%B9%D1%81%D0%BA%D0%B0%D1%8F_%D0%B8%D0%BC%D0%BF%D0%B5%D1%80%D0%B8%D1%8F" TargetMode="External"/><Relationship Id="rId11" Type="http://schemas.openxmlformats.org/officeDocument/2006/relationships/hyperlink" Target="https://ru.wikipedia.org/wiki/%D0%92%D0%BE%D0%B5%D0%BD%D0%B0%D1%87%D0%B0%D0%BB%D1%8C%D0%BD%D0%B8%D0%BA" TargetMode="External"/><Relationship Id="rId24" Type="http://schemas.openxmlformats.org/officeDocument/2006/relationships/hyperlink" Target="https://ru.wikipedia.org/wiki/1958_%D0%B3%D0%BE%D0%B4" TargetMode="External"/><Relationship Id="rId5" Type="http://schemas.openxmlformats.org/officeDocument/2006/relationships/hyperlink" Target="https://ru.wikipedia.org/wiki/%D0%9A%D0%B0%D0%BB%D1%83%D0%B6%D1%81%D0%BA%D0%B0%D1%8F_%D0%B3%D1%83%D0%B1%D0%B5%D1%80%D0%BD%D0%B8%D1%8F" TargetMode="External"/><Relationship Id="rId15" Type="http://schemas.openxmlformats.org/officeDocument/2006/relationships/hyperlink" Target="https://ru.wikipedia.org/wiki/%C6%F3%EA%EE%E2,_%C3%E5%EE%F0%E3%E8%E9_%CA%EE%ED%F1%F2%E0%ED%F2%E8%ED%EE%E2%E8%F7" TargetMode="External"/><Relationship Id="rId23" Type="http://schemas.openxmlformats.org/officeDocument/2006/relationships/hyperlink" Target="https://ru.wikipedia.org/wiki/%D0%A6%D0%9A_%D0%9A%D0%9F%D0%A1%D0%A1" TargetMode="External"/><Relationship Id="rId10" Type="http://schemas.openxmlformats.org/officeDocument/2006/relationships/hyperlink" Target="https://ru.wikipedia.org/wiki/%D0%A1%D0%BE%D1%8E%D0%B7_%D0%A1%D0%BE%D0%B2%D0%B5%D1%82%D1%81%D0%BA%D0%B8%D1%85_%D0%A1%D0%BE%D1%86%D0%B8%D0%B0%D0%BB%D0%B8%D1%81%D1%82%D0%B8%D1%87%D0%B5%D1%81%D0%BA%D0%B8%D1%85_%D0%A0%D0%B5%D1%81%D0%BF%D1%83%D0%B1%D0%BB%D0%B8%D0%BA" TargetMode="External"/><Relationship Id="rId19" Type="http://schemas.openxmlformats.org/officeDocument/2006/relationships/hyperlink" Target="https://ru.wikipedia.org/wiki/%D0%A3%D1%80%D0%B0%D0%BB%D1%8C%D1%81%D0%BA%D0%B8%D0%B9_%D0%B2%D0%BE%D0%B5%D0%BD%D0%BD%D1%8B%D0%B9_%D0%BE%D0%BA%D1%80%D1%83%D0%B3" TargetMode="External"/><Relationship Id="rId4" Type="http://schemas.openxmlformats.org/officeDocument/2006/relationships/hyperlink" Target="https://ru.wikipedia.org/wiki/%D0%A1%D1%82%D1%80%D0%B5%D0%BB%D0%BA%D0%BE%D0%B2%D0%BA%D0%B0_(%D0%9A%D0%B0%D0%BB%D1%83%D0%B6%D1%81%D0%BA%D0%B0%D1%8F_%D0%BE%D0%B1%D0%BB%D0%B0%D1%81%D1%82%D1%8C)" TargetMode="External"/><Relationship Id="rId9" Type="http://schemas.openxmlformats.org/officeDocument/2006/relationships/hyperlink" Target="https://ru.wikipedia.org/wiki/%D0%9C%D0%BE%D1%81%D0%BA%D0%B2%D0%B0" TargetMode="External"/><Relationship Id="rId14" Type="http://schemas.openxmlformats.org/officeDocument/2006/relationships/hyperlink" Target="https://ru.wikipedia.org/wiki/%D0%9E%D1%80%D0%B4%D0%B5%D0%BD_%C2%AB%D0%9F%D0%BE%D0%B1%D0%B5%D0%B4%D0%B0%C2%BB" TargetMode="External"/><Relationship Id="rId22" Type="http://schemas.openxmlformats.org/officeDocument/2006/relationships/hyperlink" Target="https://ru.wikipedia.org/wiki/1957_%D0%B3%D0%BE%D0%B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2%D0%BE%D0%BB%D0%B3%D0%B0" TargetMode="External"/><Relationship Id="rId13" Type="http://schemas.openxmlformats.org/officeDocument/2006/relationships/hyperlink" Target="https://ru.wikipedia.org/wiki/%D0%A0%D0%B0%D0%B1%D0%BE%D1%87%D0%B5-%D0%BA%D1%80%D0%B5%D1%81%D1%82%D1%8C%D1%8F%D0%BD%D1%81%D0%BA%D0%B0%D1%8F_%D0%9A%D1%80%D0%B0%D1%81%D0%BD%D0%B0%D1%8F_%D0%B0%D1%80%D0%BC%D0%B8%D1%8F" TargetMode="External"/><Relationship Id="rId3" Type="http://schemas.openxmlformats.org/officeDocument/2006/relationships/hyperlink" Target="https://ru.wikipedia.org/wiki/1942" TargetMode="External"/><Relationship Id="rId7" Type="http://schemas.openxmlformats.org/officeDocument/2006/relationships/hyperlink" Target="https://ru.wikipedia.org/wiki/%D0%94%D0%BE%D0%BD" TargetMode="External"/><Relationship Id="rId12" Type="http://schemas.openxmlformats.org/officeDocument/2006/relationships/hyperlink" Target="https://ru.wikipedia.org/wiki/%D0%92%D0%B5%D1%80%D0%BC%D0%B0%D1%85%D1%82" TargetMode="External"/><Relationship Id="rId17" Type="http://schemas.openxmlformats.org/officeDocument/2006/relationships/hyperlink" Target="https://ru.wikipedia.org/wiki/%D0%9E%D0%BA%D1%80%D1%83%D0%B6%D0%B5%D0%BD%D0%B8%D0%B5" TargetMode="External"/><Relationship Id="rId2" Type="http://schemas.openxmlformats.org/officeDocument/2006/relationships/hyperlink" Target="https://ru.wikipedia.org/wiki/17_%D0%B8%D1%8E%D0%BB%D1%8F" TargetMode="External"/><Relationship Id="rId16" Type="http://schemas.openxmlformats.org/officeDocument/2006/relationships/hyperlink" Target="https://ru.wikipedia.org/wiki/%D0%A2%D1%80%D0%B5%D1%82%D0%B8%D0%B9_%D1%80%D0%B5%D0%B9%D1%8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u.wikipedia.org/wiki/%D0%92%D0%BE%D0%BB%D0%B3%D0%BE%D0%B3%D1%80%D0%B0%D0%B4" TargetMode="External"/><Relationship Id="rId11" Type="http://schemas.openxmlformats.org/officeDocument/2006/relationships/hyperlink" Target="https://ru.wikipedia.org/wiki/%D0%9A%D1%83%D1%80%D1%81%D0%BA%D0%B0%D1%8F_%D0%B1%D0%B8%D1%82%D0%B2%D0%B0" TargetMode="External"/><Relationship Id="rId5" Type="http://schemas.openxmlformats.org/officeDocument/2006/relationships/hyperlink" Target="https://ru.wikipedia.org/wiki/1943" TargetMode="External"/><Relationship Id="rId15" Type="http://schemas.openxmlformats.org/officeDocument/2006/relationships/hyperlink" Target="https://ru.wikipedia.org/wiki/6-%D1%8F_%D0%B0%D1%80%D0%BC%D0%B8%D1%8F_(%D0%93%D0%B5%D1%80%D0%BC%D0%B0%D0%BD%D0%B8%D1%8F)" TargetMode="External"/><Relationship Id="rId10" Type="http://schemas.openxmlformats.org/officeDocument/2006/relationships/hyperlink" Target="https://ru.wikipedia.org/wiki/%D0%A1%D1%82%D0%B0%D0%BB%D0%B8%D0%BD%D0%B3%D1%80%D0%B0%D0%B4%D1%81%D0%BA%D0%B0%D1%8F_%D0%B1%D0%B8%D1%82%D0%B2%D0%B0" TargetMode="External"/><Relationship Id="rId4" Type="http://schemas.openxmlformats.org/officeDocument/2006/relationships/hyperlink" Target="https://ru.wikipedia.org/wiki/2_%D1%84%D0%B5%D0%B2%D1%80%D0%B0%D0%BB%D1%8F" TargetMode="External"/><Relationship Id="rId9" Type="http://schemas.openxmlformats.org/officeDocument/2006/relationships/hyperlink" Target="https://ru.wikipedia.org/wiki/%D0%92%D0%B5%D0%BB%D0%B8%D0%BA%D0%B0%D1%8F_%D0%9E%D1%82%D0%B5%D1%87%D0%B5%D1%81%D1%82%D0%B2%D0%B5%D0%BD%D0%BD%D0%B0%D1%8F_%D0%B2%D0%BE%D0%B9%D0%BD%D0%B0" TargetMode="External"/><Relationship Id="rId14" Type="http://schemas.openxmlformats.org/officeDocument/2006/relationships/hyperlink" Target="https://ru.wikipedia.org/wiki/%D0%9E%D0%BF%D0%B5%D1%80%D0%B0%D1%86%D0%B8%D1%8F_%C2%AB%D0%A3%D1%80%D0%B0%D0%BD%C2%BB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5643578"/>
            <a:ext cx="6443650" cy="1214422"/>
          </a:xfrm>
        </p:spPr>
        <p:txBody>
          <a:bodyPr>
            <a:normAutofit/>
          </a:bodyPr>
          <a:lstStyle/>
          <a:p>
            <a:r>
              <a:rPr lang="ru-RU" sz="1300" dirty="0" err="1" smtClean="0"/>
              <a:t>Морозенко</a:t>
            </a:r>
            <a:r>
              <a:rPr lang="ru-RU" sz="1300" dirty="0" smtClean="0"/>
              <a:t> Анастасия</a:t>
            </a:r>
            <a:br>
              <a:rPr lang="ru-RU" sz="1300" dirty="0" smtClean="0"/>
            </a:br>
            <a:r>
              <a:rPr lang="ru-RU" sz="1300" dirty="0" smtClean="0"/>
              <a:t>МБДОУ №21 «Брусничка»</a:t>
            </a:r>
            <a:br>
              <a:rPr lang="ru-RU" sz="1300" dirty="0" smtClean="0"/>
            </a:br>
            <a:endParaRPr lang="ru-RU" sz="1300" dirty="0"/>
          </a:p>
        </p:txBody>
      </p:sp>
      <p:pic>
        <p:nvPicPr>
          <p:cNvPr id="4" name="Содержимое 3" descr="den_pobedy_zvezda_georgievskaya_lenta_vektor_1680x105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0"/>
            <a:ext cx="8565356" cy="535334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70 лет победе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557214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-3214742" y="-1428784"/>
            <a:ext cx="45719" cy="2143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28596" y="357166"/>
            <a:ext cx="3214710" cy="6500834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Гео́ргий</a:t>
            </a:r>
            <a:r>
              <a:rPr lang="ru-RU" b="1" dirty="0" smtClean="0"/>
              <a:t>  </a:t>
            </a:r>
            <a:r>
              <a:rPr lang="ru-RU" b="1" dirty="0" err="1" smtClean="0"/>
              <a:t>Константи́нович</a:t>
            </a:r>
            <a:r>
              <a:rPr lang="ru-RU" b="1" dirty="0" smtClean="0"/>
              <a:t>  </a:t>
            </a:r>
            <a:r>
              <a:rPr lang="ru-RU" b="1" dirty="0" err="1" smtClean="0"/>
              <a:t>Жу́ков</a:t>
            </a:r>
            <a:r>
              <a:rPr lang="ru-RU" dirty="0" smtClean="0"/>
              <a:t>  </a:t>
            </a:r>
            <a:r>
              <a:rPr lang="ru-RU" dirty="0" smtClean="0">
                <a:hlinkClick r:id="rId2" tooltip="1 декабря"/>
              </a:rPr>
              <a:t>[1 декабря] </a:t>
            </a:r>
            <a:r>
              <a:rPr lang="ru-RU" dirty="0" smtClean="0"/>
              <a:t> </a:t>
            </a:r>
            <a:r>
              <a:rPr lang="ru-RU" dirty="0" smtClean="0">
                <a:hlinkClick r:id="rId3" tooltip="1896 год"/>
              </a:rPr>
              <a:t>1896</a:t>
            </a:r>
            <a:r>
              <a:rPr lang="ru-RU" dirty="0" smtClean="0"/>
              <a:t>, </a:t>
            </a:r>
            <a:r>
              <a:rPr lang="ru-RU" dirty="0" err="1" smtClean="0">
                <a:hlinkClick r:id="rId4" tooltip="Стрелковка (Калужская область)"/>
              </a:rPr>
              <a:t>Стрелковка</a:t>
            </a:r>
            <a:r>
              <a:rPr lang="ru-RU" dirty="0" smtClean="0"/>
              <a:t>,  </a:t>
            </a:r>
            <a:r>
              <a:rPr lang="ru-RU" dirty="0" smtClean="0">
                <a:hlinkClick r:id="rId5" tooltip="Калужская губерния"/>
              </a:rPr>
              <a:t>Калужская губерния</a:t>
            </a:r>
            <a:r>
              <a:rPr lang="ru-RU" dirty="0" smtClean="0"/>
              <a:t>, </a:t>
            </a:r>
            <a:r>
              <a:rPr lang="ru-RU" dirty="0" smtClean="0">
                <a:hlinkClick r:id="rId6" tooltip="Российская империя"/>
              </a:rPr>
              <a:t>Российская империя</a:t>
            </a:r>
            <a:r>
              <a:rPr lang="ru-RU" dirty="0" smtClean="0"/>
              <a:t> — </a:t>
            </a:r>
            <a:r>
              <a:rPr lang="ru-RU" dirty="0" smtClean="0">
                <a:hlinkClick r:id="rId7" tooltip="18 июня"/>
              </a:rPr>
              <a:t>18 июня</a:t>
            </a:r>
            <a:r>
              <a:rPr lang="ru-RU" dirty="0" smtClean="0"/>
              <a:t> </a:t>
            </a:r>
            <a:r>
              <a:rPr lang="ru-RU" dirty="0" smtClean="0">
                <a:hlinkClick r:id="rId8" tooltip="1974 год"/>
              </a:rPr>
              <a:t>1974</a:t>
            </a:r>
            <a:r>
              <a:rPr lang="ru-RU" dirty="0" smtClean="0"/>
              <a:t>, </a:t>
            </a:r>
            <a:r>
              <a:rPr lang="ru-RU" dirty="0" smtClean="0">
                <a:hlinkClick r:id="rId9" tooltip="Москва"/>
              </a:rPr>
              <a:t>Москва</a:t>
            </a:r>
            <a:r>
              <a:rPr lang="ru-RU" dirty="0" smtClean="0"/>
              <a:t>, </a:t>
            </a:r>
            <a:r>
              <a:rPr lang="ru-RU" dirty="0" smtClean="0">
                <a:hlinkClick r:id="rId10" tooltip="Союз Советских Социалистических Республик"/>
              </a:rPr>
              <a:t>СССР</a:t>
            </a:r>
            <a:r>
              <a:rPr lang="ru-RU" dirty="0" smtClean="0"/>
              <a:t>) — </a:t>
            </a:r>
            <a:r>
              <a:rPr lang="ru-RU" dirty="0" smtClean="0">
                <a:hlinkClick r:id="rId10" tooltip="Союз Советских Социалистических Республик"/>
              </a:rPr>
              <a:t>советский</a:t>
            </a:r>
            <a:r>
              <a:rPr lang="ru-RU" dirty="0" smtClean="0"/>
              <a:t> </a:t>
            </a:r>
            <a:r>
              <a:rPr lang="ru-RU" dirty="0" smtClean="0">
                <a:hlinkClick r:id="rId11" tooltip="Военачальник"/>
              </a:rPr>
              <a:t>военачальник</a:t>
            </a:r>
            <a:r>
              <a:rPr lang="ru-RU" dirty="0" smtClean="0"/>
              <a:t>. </a:t>
            </a:r>
            <a:r>
              <a:rPr lang="ru-RU" dirty="0" smtClean="0">
                <a:hlinkClick r:id="rId12" tooltip="Маршал Советского Союза"/>
              </a:rPr>
              <a:t>Маршал Советского Союза</a:t>
            </a:r>
            <a:r>
              <a:rPr lang="ru-RU" dirty="0" smtClean="0"/>
              <a:t> (1943), четырежды </a:t>
            </a:r>
            <a:r>
              <a:rPr lang="ru-RU" dirty="0" smtClean="0">
                <a:hlinkClick r:id="rId13" tooltip="Герой Советского Союза"/>
              </a:rPr>
              <a:t>Герой Советского Союза</a:t>
            </a:r>
            <a:r>
              <a:rPr lang="ru-RU" dirty="0" smtClean="0"/>
              <a:t>, кавалер двух </a:t>
            </a:r>
            <a:r>
              <a:rPr lang="ru-RU" dirty="0" smtClean="0">
                <a:hlinkClick r:id="rId14" tooltip="Орден «Победа»"/>
              </a:rPr>
              <a:t>орденов «Победа»</a:t>
            </a:r>
            <a:r>
              <a:rPr lang="ru-RU" dirty="0" smtClean="0"/>
              <a:t>, множества других советских и иностранных орденов и медалей. В послевоенные годы получил народное прозвище «Маршал Победы»</a:t>
            </a:r>
            <a:r>
              <a:rPr lang="ru-RU" baseline="30000" dirty="0" smtClean="0">
                <a:hlinkClick r:id="rId15"/>
              </a:rPr>
              <a:t>[1]</a:t>
            </a:r>
            <a:r>
              <a:rPr lang="ru-RU" dirty="0" smtClean="0"/>
              <a:t>. </a:t>
            </a:r>
            <a:r>
              <a:rPr lang="ru-RU" dirty="0" smtClean="0">
                <a:hlinkClick r:id="rId16" tooltip="Министр обороны СССР"/>
              </a:rPr>
              <a:t>Министр обороны СССР</a:t>
            </a:r>
            <a:r>
              <a:rPr lang="ru-RU" dirty="0" smtClean="0"/>
              <a:t> (1955—1957).</a:t>
            </a:r>
          </a:p>
          <a:p>
            <a:r>
              <a:rPr lang="ru-RU" dirty="0" smtClean="0"/>
              <a:t>В ходе </a:t>
            </a:r>
            <a:r>
              <a:rPr lang="ru-RU" dirty="0" smtClean="0">
                <a:hlinkClick r:id="rId17" tooltip="Великая Отечественная война"/>
              </a:rPr>
              <a:t>Великой Отечественной войны</a:t>
            </a:r>
            <a:r>
              <a:rPr lang="ru-RU" dirty="0" smtClean="0"/>
              <a:t> последовательно занимал должности начальника Генерального штаба, командующего фронтом, члена Ставки Верховного Главнокомандования, заместителя Верховного Главнокомандующего. В послевоенное время занимал пост Главкома сухопутных войск, командовал </a:t>
            </a:r>
            <a:r>
              <a:rPr lang="ru-RU" dirty="0" smtClean="0">
                <a:hlinkClick r:id="rId18" tooltip="Одесский военный округ"/>
              </a:rPr>
              <a:t>Одесским</a:t>
            </a:r>
            <a:r>
              <a:rPr lang="ru-RU" dirty="0" smtClean="0"/>
              <a:t>, затем </a:t>
            </a:r>
            <a:r>
              <a:rPr lang="ru-RU" dirty="0" smtClean="0">
                <a:hlinkClick r:id="rId19" tooltip="Уральский военный округ"/>
              </a:rPr>
              <a:t>Уральским</a:t>
            </a:r>
            <a:r>
              <a:rPr lang="ru-RU" dirty="0" smtClean="0"/>
              <a:t> </a:t>
            </a:r>
            <a:r>
              <a:rPr lang="ru-RU" dirty="0" smtClean="0">
                <a:hlinkClick r:id="rId20" tooltip="Военный округ"/>
              </a:rPr>
              <a:t>военными округами</a:t>
            </a:r>
            <a:r>
              <a:rPr lang="ru-RU" dirty="0" smtClean="0"/>
              <a:t>. После смерти </a:t>
            </a:r>
            <a:r>
              <a:rPr lang="ru-RU" dirty="0" smtClean="0">
                <a:hlinkClick r:id="rId21" tooltip="Сталин, Иосиф Виссарионович"/>
              </a:rPr>
              <a:t>И. В. Сталина</a:t>
            </a:r>
            <a:r>
              <a:rPr lang="ru-RU" dirty="0" smtClean="0"/>
              <a:t> стал первым заместителем </a:t>
            </a:r>
            <a:r>
              <a:rPr lang="ru-RU" dirty="0" smtClean="0">
                <a:hlinkClick r:id="rId16" tooltip="Министр обороны СССР"/>
              </a:rPr>
              <a:t>министра обороны СССР</a:t>
            </a:r>
            <a:r>
              <a:rPr lang="ru-RU" dirty="0" smtClean="0"/>
              <a:t>, а с 1955 года по 1957 — </a:t>
            </a:r>
            <a:r>
              <a:rPr lang="ru-RU" dirty="0" smtClean="0">
                <a:hlinkClick r:id="rId16" tooltip="Министр обороны СССР"/>
              </a:rPr>
              <a:t>министром обороны СССР</a:t>
            </a:r>
            <a:r>
              <a:rPr lang="ru-RU" dirty="0" smtClean="0"/>
              <a:t>. В </a:t>
            </a:r>
            <a:r>
              <a:rPr lang="ru-RU" dirty="0" smtClean="0">
                <a:hlinkClick r:id="rId22" tooltip="1957 год"/>
              </a:rPr>
              <a:t>1957 году</a:t>
            </a:r>
            <a:r>
              <a:rPr lang="ru-RU" dirty="0" smtClean="0"/>
              <a:t> исключён из состава </a:t>
            </a:r>
            <a:r>
              <a:rPr lang="ru-RU" dirty="0" smtClean="0">
                <a:hlinkClick r:id="rId23" tooltip="ЦК КПСС"/>
              </a:rPr>
              <a:t>ЦК КПСС</a:t>
            </a:r>
            <a:r>
              <a:rPr lang="ru-RU" dirty="0" smtClean="0"/>
              <a:t>, снят со всех постов в армии и в </a:t>
            </a:r>
            <a:r>
              <a:rPr lang="ru-RU" dirty="0" smtClean="0">
                <a:hlinkClick r:id="rId24" tooltip="1958 год"/>
              </a:rPr>
              <a:t>1958 году</a:t>
            </a:r>
            <a:r>
              <a:rPr lang="ru-RU" dirty="0" smtClean="0"/>
              <a:t> отправлен в отставку.</a:t>
            </a:r>
          </a:p>
          <a:p>
            <a:endParaRPr lang="ru-RU" dirty="0"/>
          </a:p>
        </p:txBody>
      </p:sp>
      <p:pic>
        <p:nvPicPr>
          <p:cNvPr id="5" name="Содержимое 4" descr="i (4).jpg"/>
          <p:cNvPicPr>
            <a:picLocks noGrp="1" noChangeAspect="1"/>
          </p:cNvPicPr>
          <p:nvPr>
            <p:ph sz="half" idx="1"/>
          </p:nvPr>
        </p:nvPicPr>
        <p:blipFill>
          <a:blip r:embed="rId25"/>
          <a:stretch>
            <a:fillRect/>
          </a:stretch>
        </p:blipFill>
        <p:spPr>
          <a:xfrm>
            <a:off x="3857620" y="0"/>
            <a:ext cx="5072098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12144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Ещё тогда нас не было на свете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357298"/>
            <a:ext cx="8786874" cy="550070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М. </a:t>
            </a:r>
            <a:r>
              <a:rPr lang="ru-RU" i="1" dirty="0" err="1" smtClean="0"/>
              <a:t>Владимов</a:t>
            </a:r>
            <a:r>
              <a:rPr lang="ru-RU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Ещё тогда нас не было на свете,</a:t>
            </a:r>
            <a:br>
              <a:rPr lang="ru-RU" dirty="0" smtClean="0"/>
            </a:br>
            <a:r>
              <a:rPr lang="ru-RU" dirty="0" smtClean="0"/>
              <a:t>Когда гремел салют из края в край.</a:t>
            </a:r>
            <a:br>
              <a:rPr lang="ru-RU" dirty="0" smtClean="0"/>
            </a:br>
            <a:r>
              <a:rPr lang="ru-RU" dirty="0" smtClean="0"/>
              <a:t>Солдаты, подарили вы планете</a:t>
            </a:r>
            <a:br>
              <a:rPr lang="ru-RU" dirty="0" smtClean="0"/>
            </a:br>
            <a:r>
              <a:rPr lang="ru-RU" dirty="0" smtClean="0"/>
              <a:t>Великий Май, победный Май!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Ещё тогда нас не было на свете,</a:t>
            </a:r>
            <a:br>
              <a:rPr lang="ru-RU" dirty="0" smtClean="0"/>
            </a:br>
            <a:r>
              <a:rPr lang="ru-RU" dirty="0" smtClean="0"/>
              <a:t>Когда в военной буре огневой,</a:t>
            </a:r>
            <a:br>
              <a:rPr lang="ru-RU" dirty="0" smtClean="0"/>
            </a:br>
            <a:r>
              <a:rPr lang="ru-RU" dirty="0" smtClean="0"/>
              <a:t>Судьбу решая будущих столетий,</a:t>
            </a:r>
            <a:br>
              <a:rPr lang="ru-RU" dirty="0" smtClean="0"/>
            </a:br>
            <a:r>
              <a:rPr lang="ru-RU" dirty="0" smtClean="0"/>
              <a:t>Вы бой вели, священный бой!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Ещё тогда нас не было на свете,</a:t>
            </a:r>
            <a:br>
              <a:rPr lang="ru-RU" dirty="0" smtClean="0"/>
            </a:br>
            <a:r>
              <a:rPr lang="ru-RU" dirty="0" smtClean="0"/>
              <a:t>Когда с Победой вы домой пришли.</a:t>
            </a:r>
            <a:br>
              <a:rPr lang="ru-RU" dirty="0" smtClean="0"/>
            </a:br>
            <a:r>
              <a:rPr lang="ru-RU" dirty="0" smtClean="0"/>
              <a:t>Солдаты Мая, слава вам навеки</a:t>
            </a:r>
            <a:br>
              <a:rPr lang="ru-RU" dirty="0" smtClean="0"/>
            </a:br>
            <a:r>
              <a:rPr lang="ru-RU" dirty="0" smtClean="0"/>
              <a:t>От всей земли, от всей земли!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Благодарим, солдаты, вас</a:t>
            </a:r>
            <a:br>
              <a:rPr lang="ru-RU" dirty="0" smtClean="0"/>
            </a:br>
            <a:r>
              <a:rPr lang="ru-RU" dirty="0" smtClean="0"/>
              <a:t>За жизнь, за детство и весну,</a:t>
            </a:r>
            <a:br>
              <a:rPr lang="ru-RU" dirty="0" smtClean="0"/>
            </a:br>
            <a:r>
              <a:rPr lang="ru-RU" dirty="0" smtClean="0"/>
              <a:t>За тишину,</a:t>
            </a:r>
            <a:br>
              <a:rPr lang="ru-RU" dirty="0" smtClean="0"/>
            </a:br>
            <a:r>
              <a:rPr lang="ru-RU" dirty="0" smtClean="0"/>
              <a:t>За мирный дом,</a:t>
            </a:r>
            <a:br>
              <a:rPr lang="ru-RU" dirty="0" smtClean="0"/>
            </a:br>
            <a:r>
              <a:rPr lang="ru-RU" dirty="0" smtClean="0"/>
              <a:t>За мир, в котором мы живём!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14290"/>
            <a:ext cx="8229600" cy="107157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БИТВА </a:t>
            </a:r>
            <a:r>
              <a:rPr lang="ru-RU" sz="3200" dirty="0" smtClean="0">
                <a:solidFill>
                  <a:srgbClr val="FF0000"/>
                </a:solidFill>
              </a:rPr>
              <a:t>ПОД</a:t>
            </a:r>
            <a:r>
              <a:rPr lang="ru-RU" sz="4400" dirty="0" smtClean="0">
                <a:solidFill>
                  <a:srgbClr val="FF0000"/>
                </a:solidFill>
              </a:rPr>
              <a:t> СТАЛИНГРАДОМ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714488"/>
            <a:ext cx="7786742" cy="492922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Сталингра́дская</a:t>
            </a:r>
            <a:r>
              <a:rPr lang="ru-RU" b="1" dirty="0" smtClean="0"/>
              <a:t> </a:t>
            </a:r>
            <a:r>
              <a:rPr lang="ru-RU" b="1" dirty="0" err="1" smtClean="0"/>
              <a:t>би́тва</a:t>
            </a:r>
            <a:r>
              <a:rPr lang="ru-RU" dirty="0" smtClean="0"/>
              <a:t> (</a:t>
            </a:r>
            <a:r>
              <a:rPr lang="ru-RU" dirty="0" smtClean="0">
                <a:hlinkClick r:id="rId2" tooltip="17 июля"/>
              </a:rPr>
              <a:t>17 июля</a:t>
            </a:r>
            <a:r>
              <a:rPr lang="ru-RU" dirty="0" smtClean="0"/>
              <a:t> </a:t>
            </a:r>
            <a:r>
              <a:rPr lang="ru-RU" dirty="0" smtClean="0">
                <a:hlinkClick r:id="rId3" tooltip="1942"/>
              </a:rPr>
              <a:t>1942</a:t>
            </a:r>
            <a:r>
              <a:rPr lang="ru-RU" dirty="0" smtClean="0"/>
              <a:t> — </a:t>
            </a:r>
            <a:r>
              <a:rPr lang="ru-RU" dirty="0" smtClean="0">
                <a:hlinkClick r:id="rId4" tooltip="2 февраля"/>
              </a:rPr>
              <a:t>2 февраля</a:t>
            </a:r>
            <a:r>
              <a:rPr lang="ru-RU" dirty="0" smtClean="0"/>
              <a:t> </a:t>
            </a:r>
            <a:r>
              <a:rPr lang="ru-RU" dirty="0" smtClean="0">
                <a:hlinkClick r:id="rId5" tooltip="1943"/>
              </a:rPr>
              <a:t>1943</a:t>
            </a:r>
            <a:r>
              <a:rPr lang="ru-RU" dirty="0" smtClean="0"/>
              <a:t>) — боевые действия советских войск по обороне города </a:t>
            </a:r>
            <a:r>
              <a:rPr lang="ru-RU" dirty="0" smtClean="0">
                <a:hlinkClick r:id="rId6" tooltip="Волгоград"/>
              </a:rPr>
              <a:t>Сталинграда</a:t>
            </a:r>
            <a:r>
              <a:rPr lang="ru-RU" dirty="0" smtClean="0"/>
              <a:t> и разгрому крупной стратегической немецкой группировки в междуречье </a:t>
            </a:r>
            <a:r>
              <a:rPr lang="ru-RU" dirty="0" smtClean="0">
                <a:hlinkClick r:id="rId7" tooltip="Дон"/>
              </a:rPr>
              <a:t>Дона</a:t>
            </a:r>
            <a:r>
              <a:rPr lang="ru-RU" dirty="0" smtClean="0"/>
              <a:t> и </a:t>
            </a:r>
            <a:r>
              <a:rPr lang="ru-RU" dirty="0" smtClean="0">
                <a:hlinkClick r:id="rId8" tooltip="Волга"/>
              </a:rPr>
              <a:t>Волги</a:t>
            </a:r>
            <a:r>
              <a:rPr lang="ru-RU" dirty="0" smtClean="0"/>
              <a:t> в ходе </a:t>
            </a:r>
            <a:r>
              <a:rPr lang="ru-RU" dirty="0" smtClean="0">
                <a:hlinkClick r:id="rId9" tooltip="Великая Отечественная война"/>
              </a:rPr>
              <a:t>Великой Отечественной войны</a:t>
            </a:r>
            <a:r>
              <a:rPr lang="ru-RU" baseline="30000" dirty="0" smtClean="0">
                <a:hlinkClick r:id="rId10"/>
              </a:rPr>
              <a:t>[8]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Является крупнейшей сухопутной битвой в истории человечества, которая наряду со </a:t>
            </a:r>
            <a:r>
              <a:rPr lang="ru-RU" dirty="0" smtClean="0">
                <a:hlinkClick r:id="rId11" tooltip="Курская битва"/>
              </a:rPr>
              <a:t>сражением на Курской дуге</a:t>
            </a:r>
            <a:r>
              <a:rPr lang="ru-RU" dirty="0" smtClean="0"/>
              <a:t> стала переломным моментом в ходе военных действий, после которых немецкие войска окончательно потеряли стратегическую инициативу. Сражение включало в себя попытку </a:t>
            </a:r>
            <a:r>
              <a:rPr lang="ru-RU" dirty="0" smtClean="0">
                <a:hlinkClick r:id="rId12" tooltip="Вермахт"/>
              </a:rPr>
              <a:t>вермахта</a:t>
            </a:r>
            <a:r>
              <a:rPr lang="ru-RU" dirty="0" smtClean="0"/>
              <a:t> захватить правобережье Волги в районе Сталинграда (современный Волгоград) и сам город, противостояние </a:t>
            </a:r>
            <a:r>
              <a:rPr lang="ru-RU" dirty="0" smtClean="0">
                <a:hlinkClick r:id="rId13" tooltip="Рабоче-крестьянская Красная армия"/>
              </a:rPr>
              <a:t>Красной армии</a:t>
            </a:r>
            <a:r>
              <a:rPr lang="ru-RU" dirty="0" smtClean="0"/>
              <a:t> и вермахта в городе, и контрнаступление Красной армии (</a:t>
            </a:r>
            <a:r>
              <a:rPr lang="ru-RU" dirty="0" smtClean="0">
                <a:hlinkClick r:id="rId14" tooltip="Операция «Уран»"/>
              </a:rPr>
              <a:t>операция «Уран»</a:t>
            </a:r>
            <a:r>
              <a:rPr lang="ru-RU" dirty="0" smtClean="0"/>
              <a:t>), в результате которого </a:t>
            </a:r>
            <a:r>
              <a:rPr lang="ru-RU" dirty="0" smtClean="0">
                <a:hlinkClick r:id="rId15" tooltip="6-я армия (Германия)"/>
              </a:rPr>
              <a:t>6-я армия</a:t>
            </a:r>
            <a:r>
              <a:rPr lang="ru-RU" dirty="0" smtClean="0"/>
              <a:t> и другие силы союзников </a:t>
            </a:r>
            <a:r>
              <a:rPr lang="ru-RU" dirty="0" smtClean="0">
                <a:hlinkClick r:id="rId16" tooltip="Третий рейх"/>
              </a:rPr>
              <a:t>нацистской Германии</a:t>
            </a:r>
            <a:r>
              <a:rPr lang="ru-RU" dirty="0" smtClean="0"/>
              <a:t> внутри и около города были </a:t>
            </a:r>
            <a:r>
              <a:rPr lang="ru-RU" dirty="0" smtClean="0">
                <a:hlinkClick r:id="rId17" tooltip="Окружение"/>
              </a:rPr>
              <a:t>окружены</a:t>
            </a:r>
            <a:r>
              <a:rPr lang="ru-RU" dirty="0" smtClean="0"/>
              <a:t> и частью уничтожены, а частью захвачены в плен.</a:t>
            </a:r>
          </a:p>
          <a:p>
            <a:r>
              <a:rPr lang="ru-RU" dirty="0" smtClean="0"/>
              <a:t>По приблизительным подсчётам, суммарные потери обеих сторон в этом сражении превышают два миллиона человек.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НАША ПОБЕДА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i (2)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852" b="1852"/>
          <a:stretch>
            <a:fillRect/>
          </a:stretch>
        </p:blipFill>
        <p:spPr>
          <a:xfrm>
            <a:off x="1" y="1071546"/>
            <a:ext cx="9144000" cy="578645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 Алексей Ковалёв с флагом победы на Берлинской стене 2 мая 1945года.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наше время, мы помним Победу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Победы день — наш общий праздник.</a:t>
            </a:r>
            <a:br>
              <a:rPr lang="ru-RU" dirty="0" smtClean="0"/>
            </a:br>
            <a:r>
              <a:rPr lang="ru-RU" dirty="0" smtClean="0"/>
              <a:t>Мы вечно любим, помним, чтим</a:t>
            </a:r>
            <a:br>
              <a:rPr lang="ru-RU" dirty="0" smtClean="0"/>
            </a:br>
            <a:r>
              <a:rPr lang="ru-RU" dirty="0" smtClean="0"/>
              <a:t>Людей простых советских разных,</a:t>
            </a:r>
            <a:br>
              <a:rPr lang="ru-RU" dirty="0" smtClean="0"/>
            </a:br>
            <a:r>
              <a:rPr lang="ru-RU" dirty="0" smtClean="0"/>
              <a:t>Что столько выстояли зим,</a:t>
            </a:r>
            <a:br>
              <a:rPr lang="ru-RU" dirty="0" smtClean="0"/>
            </a:br>
            <a:r>
              <a:rPr lang="ru-RU" dirty="0" smtClean="0"/>
              <a:t>Что сдюжили, смогли не сдаться</a:t>
            </a:r>
            <a:br>
              <a:rPr lang="ru-RU" dirty="0" smtClean="0"/>
            </a:br>
            <a:r>
              <a:rPr lang="ru-RU" dirty="0" smtClean="0"/>
              <a:t>Под сильным натиском врага,</a:t>
            </a:r>
            <a:br>
              <a:rPr lang="ru-RU" dirty="0" smtClean="0"/>
            </a:br>
            <a:r>
              <a:rPr lang="ru-RU" dirty="0" smtClean="0"/>
              <a:t>Все выдержать и не сломаться —</a:t>
            </a:r>
            <a:br>
              <a:rPr lang="ru-RU" dirty="0" smtClean="0"/>
            </a:br>
            <a:r>
              <a:rPr lang="ru-RU" dirty="0" smtClean="0"/>
              <a:t>Их стойкость всем нам дорога!</a:t>
            </a:r>
            <a:endParaRPr lang="ru-RU" dirty="0"/>
          </a:p>
        </p:txBody>
      </p:sp>
      <p:pic>
        <p:nvPicPr>
          <p:cNvPr id="5" name="Содержимое 4" descr="10-Kremen_victory4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714487"/>
            <a:ext cx="4281518" cy="4165421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</TotalTime>
  <Words>36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Морозенко Анастасия МБДОУ №21 «Брусничка» </vt:lpstr>
      <vt:lpstr>70 лет победе</vt:lpstr>
      <vt:lpstr>Слайд 3</vt:lpstr>
      <vt:lpstr>Ещё тогда нас не было на свете</vt:lpstr>
      <vt:lpstr>БИТВА ПОД СТАЛИНГРАДОМ</vt:lpstr>
      <vt:lpstr>НАША ПОБЕДА</vt:lpstr>
      <vt:lpstr>В наше время, мы помним Победу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 лет победе</dc:title>
  <dc:creator>admin</dc:creator>
  <cp:lastModifiedBy>admin</cp:lastModifiedBy>
  <cp:revision>8</cp:revision>
  <dcterms:created xsi:type="dcterms:W3CDTF">2015-03-24T04:33:51Z</dcterms:created>
  <dcterms:modified xsi:type="dcterms:W3CDTF">2015-03-24T11:02:36Z</dcterms:modified>
</cp:coreProperties>
</file>